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71" d="100"/>
          <a:sy n="71" d="100"/>
        </p:scale>
        <p:origin x="-119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268EF88B-FC12-4D83-AE1E-AA7E56DEB43C}" type="datetimeFigureOut">
              <a:rPr lang="ar-IQ" smtClean="0"/>
              <a:t>06/04/1440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0941A1A-FE14-4484-B05A-F93DDED50B73}"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268EF88B-FC12-4D83-AE1E-AA7E56DEB43C}" type="datetimeFigureOut">
              <a:rPr lang="ar-IQ" smtClean="0"/>
              <a:t>06/04/1440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0941A1A-FE14-4484-B05A-F93DDED50B73}"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268EF88B-FC12-4D83-AE1E-AA7E56DEB43C}" type="datetimeFigureOut">
              <a:rPr lang="ar-IQ" smtClean="0"/>
              <a:t>06/04/1440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0941A1A-FE14-4484-B05A-F93DDED50B73}"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268EF88B-FC12-4D83-AE1E-AA7E56DEB43C}" type="datetimeFigureOut">
              <a:rPr lang="ar-IQ" smtClean="0"/>
              <a:t>06/04/1440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0941A1A-FE14-4484-B05A-F93DDED50B73}"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268EF88B-FC12-4D83-AE1E-AA7E56DEB43C}" type="datetimeFigureOut">
              <a:rPr lang="ar-IQ" smtClean="0"/>
              <a:t>06/04/1440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0941A1A-FE14-4484-B05A-F93DDED50B73}"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268EF88B-FC12-4D83-AE1E-AA7E56DEB43C}" type="datetimeFigureOut">
              <a:rPr lang="ar-IQ" smtClean="0"/>
              <a:t>06/04/1440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0941A1A-FE14-4484-B05A-F93DDED50B73}"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268EF88B-FC12-4D83-AE1E-AA7E56DEB43C}" type="datetimeFigureOut">
              <a:rPr lang="ar-IQ" smtClean="0"/>
              <a:t>06/04/1440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50941A1A-FE14-4484-B05A-F93DDED50B73}"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268EF88B-FC12-4D83-AE1E-AA7E56DEB43C}" type="datetimeFigureOut">
              <a:rPr lang="ar-IQ" smtClean="0"/>
              <a:t>06/04/1440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50941A1A-FE14-4484-B05A-F93DDED50B73}"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268EF88B-FC12-4D83-AE1E-AA7E56DEB43C}" type="datetimeFigureOut">
              <a:rPr lang="ar-IQ" smtClean="0"/>
              <a:t>06/04/1440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50941A1A-FE14-4484-B05A-F93DDED50B73}"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68EF88B-FC12-4D83-AE1E-AA7E56DEB43C}" type="datetimeFigureOut">
              <a:rPr lang="ar-IQ" smtClean="0"/>
              <a:t>06/04/1440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0941A1A-FE14-4484-B05A-F93DDED50B73}"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68EF88B-FC12-4D83-AE1E-AA7E56DEB43C}" type="datetimeFigureOut">
              <a:rPr lang="ar-IQ" smtClean="0"/>
              <a:t>06/04/1440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0941A1A-FE14-4484-B05A-F93DDED50B73}"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68EF88B-FC12-4D83-AE1E-AA7E56DEB43C}" type="datetimeFigureOut">
              <a:rPr lang="ar-IQ" smtClean="0"/>
              <a:t>06/04/1440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0941A1A-FE14-4484-B05A-F93DDED50B73}"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الانتقاء في كرة القدم </a:t>
            </a:r>
            <a:endParaRPr lang="ar-IQ" dirty="0"/>
          </a:p>
        </p:txBody>
      </p:sp>
      <p:sp>
        <p:nvSpPr>
          <p:cNvPr id="3" name="عنوان فرعي 2"/>
          <p:cNvSpPr>
            <a:spLocks noGrp="1"/>
          </p:cNvSpPr>
          <p:nvPr>
            <p:ph type="subTitle" idx="1"/>
          </p:nvPr>
        </p:nvSpPr>
        <p:spPr/>
        <p:txBody>
          <a:bodyPr/>
          <a:lstStyle/>
          <a:p>
            <a:r>
              <a:rPr lang="ar-IQ" b="1" u="sng" dirty="0" smtClean="0"/>
              <a:t>المفهوم – مراحل – الوسائل والاختبارات</a:t>
            </a:r>
            <a:endParaRPr lang="ar-IQ" b="1" u="sng"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الانتقاء في كرة القدم </a:t>
            </a:r>
            <a:r>
              <a:rPr lang="en-US" dirty="0" smtClean="0"/>
              <a:t/>
            </a:r>
            <a:br>
              <a:rPr lang="en-US" dirty="0" smtClean="0"/>
            </a:br>
            <a:endParaRPr lang="ar-IQ" dirty="0"/>
          </a:p>
        </p:txBody>
      </p:sp>
      <p:sp>
        <p:nvSpPr>
          <p:cNvPr id="3" name="عنصر نائب للمحتوى 2"/>
          <p:cNvSpPr>
            <a:spLocks noGrp="1"/>
          </p:cNvSpPr>
          <p:nvPr>
            <p:ph idx="1"/>
          </p:nvPr>
        </p:nvSpPr>
        <p:spPr/>
        <p:txBody>
          <a:bodyPr>
            <a:normAutofit lnSpcReduction="10000"/>
          </a:bodyPr>
          <a:lstStyle/>
          <a:p>
            <a:r>
              <a:rPr lang="ar-IQ" dirty="0" smtClean="0"/>
              <a:t>يقصد </a:t>
            </a:r>
            <a:r>
              <a:rPr lang="ar-IQ" dirty="0"/>
              <a:t>بالانتقاء هي العملية التي يتم من خلالها اختيار </a:t>
            </a:r>
            <a:r>
              <a:rPr lang="ar-IQ" dirty="0" err="1"/>
              <a:t>افضل</a:t>
            </a:r>
            <a:r>
              <a:rPr lang="ar-IQ" dirty="0"/>
              <a:t> اللاعبين على فترات زمنية مبنية على مراحل مختلفة </a:t>
            </a:r>
            <a:r>
              <a:rPr lang="ar-IQ" dirty="0" err="1"/>
              <a:t>لاعداد</a:t>
            </a:r>
            <a:r>
              <a:rPr lang="ar-IQ" dirty="0"/>
              <a:t> الرياضي . </a:t>
            </a:r>
            <a:endParaRPr lang="en-US" dirty="0"/>
          </a:p>
          <a:p>
            <a:r>
              <a:rPr lang="ar-IQ" dirty="0" err="1"/>
              <a:t>او</a:t>
            </a:r>
            <a:r>
              <a:rPr lang="ar-IQ" dirty="0"/>
              <a:t> هي عملية مستمرة يتم من خلالها المفاضلة  بين اللاعبين </a:t>
            </a:r>
            <a:r>
              <a:rPr lang="ar-IQ" dirty="0" err="1"/>
              <a:t>او</a:t>
            </a:r>
            <a:r>
              <a:rPr lang="ar-IQ" dirty="0"/>
              <a:t> اللاعبات من خلال عدد كبير منهم طبقاً لمحددات معينة .</a:t>
            </a:r>
            <a:endParaRPr lang="en-US" dirty="0"/>
          </a:p>
          <a:p>
            <a:r>
              <a:rPr lang="ar-IQ" dirty="0"/>
              <a:t>ويتم ذلك خلال دراسة متعمقة لجميع الجوانب المؤثرة في المستوى الرياضي اعتمادا على </a:t>
            </a:r>
            <a:r>
              <a:rPr lang="ar-IQ" dirty="0" err="1"/>
              <a:t>الاسس</a:t>
            </a:r>
            <a:r>
              <a:rPr lang="ar-IQ" dirty="0"/>
              <a:t> والمبادئ والطرائق العلمية وهذه الدراسة المتعمقة المرتبطة بعملية الانتقاء للاعبي كرة القدم تشمل المحددات التالية :</a:t>
            </a:r>
            <a:endParaRPr lang="en-US" dirty="0"/>
          </a:p>
          <a:p>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محددات الانتقاء</a:t>
            </a:r>
            <a:endParaRPr lang="ar-IQ" dirty="0"/>
          </a:p>
        </p:txBody>
      </p:sp>
      <p:sp>
        <p:nvSpPr>
          <p:cNvPr id="3" name="عنصر نائب للمحتوى 2"/>
          <p:cNvSpPr>
            <a:spLocks noGrp="1"/>
          </p:cNvSpPr>
          <p:nvPr>
            <p:ph idx="1"/>
          </p:nvPr>
        </p:nvSpPr>
        <p:spPr/>
        <p:txBody>
          <a:bodyPr/>
          <a:lstStyle/>
          <a:p>
            <a:r>
              <a:rPr lang="ar-IQ" dirty="0"/>
              <a:t>أ-المحددات البيولوجية / مثل الصفات الوراثية,الصفات </a:t>
            </a:r>
            <a:r>
              <a:rPr lang="ar-IQ" dirty="0" err="1"/>
              <a:t>المورفولوجية</a:t>
            </a:r>
            <a:r>
              <a:rPr lang="ar-IQ" dirty="0"/>
              <a:t> ,</a:t>
            </a:r>
            <a:r>
              <a:rPr lang="ar-IQ" dirty="0" err="1"/>
              <a:t>الاجهزة</a:t>
            </a:r>
            <a:r>
              <a:rPr lang="ar-IQ" dirty="0"/>
              <a:t> الوظيفية</a:t>
            </a:r>
            <a:endParaRPr lang="en-US" dirty="0"/>
          </a:p>
          <a:p>
            <a:r>
              <a:rPr lang="ar-IQ" dirty="0"/>
              <a:t>ب- المحددات السيكولوجية (النفسية)/ مثل القدرات العقلية ,سمات الشخصية ,سمات الانفعالية</a:t>
            </a:r>
            <a:endParaRPr lang="en-US" dirty="0"/>
          </a:p>
          <a:p>
            <a:r>
              <a:rPr lang="ar-IQ" dirty="0"/>
              <a:t>ج- المحددات الحركية والمعرفية / مثل الاستعدادات الحركية العامة والخاصة بلعبة كرة القدم </a:t>
            </a:r>
            <a:endParaRPr lang="en-US" dirty="0"/>
          </a:p>
          <a:p>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مراحل الانتقاء لاعبي كرة القدم</a:t>
            </a:r>
            <a:endParaRPr lang="ar-IQ" dirty="0"/>
          </a:p>
        </p:txBody>
      </p:sp>
      <p:sp>
        <p:nvSpPr>
          <p:cNvPr id="3" name="عنصر نائب للمحتوى 2"/>
          <p:cNvSpPr>
            <a:spLocks noGrp="1"/>
          </p:cNvSpPr>
          <p:nvPr>
            <p:ph idx="1"/>
          </p:nvPr>
        </p:nvSpPr>
        <p:spPr/>
        <p:txBody>
          <a:bodyPr>
            <a:normAutofit fontScale="92500" lnSpcReduction="10000"/>
          </a:bodyPr>
          <a:lstStyle/>
          <a:p>
            <a:r>
              <a:rPr lang="ar-IQ" dirty="0" smtClean="0"/>
              <a:t> </a:t>
            </a:r>
            <a:endParaRPr lang="en-US" dirty="0"/>
          </a:p>
          <a:p>
            <a:r>
              <a:rPr lang="ar-IQ" dirty="0"/>
              <a:t>هناك عدة مراحل يتم </a:t>
            </a:r>
            <a:r>
              <a:rPr lang="ar-IQ" dirty="0" err="1"/>
              <a:t>بها</a:t>
            </a:r>
            <a:r>
              <a:rPr lang="ar-IQ" dirty="0"/>
              <a:t> انتقاء لاعبي فريق كرة القدم خلال الموسم الرياضي وهي :</a:t>
            </a:r>
            <a:endParaRPr lang="en-US" dirty="0"/>
          </a:p>
          <a:p>
            <a:r>
              <a:rPr lang="ar-IQ" dirty="0"/>
              <a:t>المرحلة الأولى / انتقاء مبدئي أولي عام للتخصصات (مراكز اللعب كافة)  من خلال لعب مباريات كرة قدم للاعبين الراغبين بالانتظام للفريق أو من خلال مشاهدة ومتابعة المدرب لبعض اللاعبين في الدوريات والمباريات أو من خلال الإعلان عن الرغبة بالانضمام للفريق خاصة للفئات العمرية يتم اختيار اللاعبين  بشكل أولي على أساس المهارات والقدرات البدنية لهم .</a:t>
            </a:r>
            <a:endParaRPr lang="en-US" dirty="0"/>
          </a:p>
          <a:p>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a:t>المرحلة الثانية / بعد وقوع من تم اختياره في المرحلة الأولى يتم إجراء الفحوصات الطبية (الصحية) على اللاعبين قبل الدخول والاشتراك بالفريق </a:t>
            </a:r>
            <a:r>
              <a:rPr lang="ar-IQ" dirty="0" err="1"/>
              <a:t>اذ</a:t>
            </a:r>
            <a:r>
              <a:rPr lang="ar-IQ" dirty="0"/>
              <a:t> يتم في هذه المرحلة </a:t>
            </a:r>
            <a:r>
              <a:rPr lang="ar-IQ" dirty="0" err="1"/>
              <a:t>ابعاد</a:t>
            </a:r>
            <a:r>
              <a:rPr lang="ar-IQ" dirty="0"/>
              <a:t> اللاعبين الذين لديهم مشاكل صحية وفق القياسات الوظيفية والصحية التي تجرى لهم.</a:t>
            </a:r>
            <a:endParaRPr lang="en-US" dirty="0"/>
          </a:p>
          <a:p>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85000" lnSpcReduction="20000"/>
          </a:bodyPr>
          <a:lstStyle/>
          <a:p>
            <a:r>
              <a:rPr lang="ar-IQ" dirty="0"/>
              <a:t>المرحلة الثالثة / يتم </a:t>
            </a:r>
            <a:r>
              <a:rPr lang="ar-IQ" dirty="0" err="1"/>
              <a:t>اخضاع</a:t>
            </a:r>
            <a:r>
              <a:rPr lang="ar-IQ" dirty="0"/>
              <a:t> اللاعبين  لتدريب منتظم ولفترة من الزمن بدءاً من مرحلة </a:t>
            </a:r>
            <a:r>
              <a:rPr lang="ar-IQ" dirty="0" err="1"/>
              <a:t>الاعداد</a:t>
            </a:r>
            <a:r>
              <a:rPr lang="ar-IQ" dirty="0"/>
              <a:t> العام والخاص حيث يقوم المدرب بمتابعة اللاعبين لمعرفة استعداداتهم البدنية </a:t>
            </a:r>
            <a:r>
              <a:rPr lang="ar-IQ" dirty="0" err="1"/>
              <a:t>والمهارية</a:t>
            </a:r>
            <a:r>
              <a:rPr lang="ar-IQ" dirty="0"/>
              <a:t> كل حسب مركز لعبه علما إن هذه المرحلة يتخللها اختبارات بدنية </a:t>
            </a:r>
            <a:r>
              <a:rPr lang="ar-IQ" dirty="0" err="1"/>
              <a:t>ومهارية</a:t>
            </a:r>
            <a:r>
              <a:rPr lang="ar-IQ" dirty="0"/>
              <a:t> للاعبين ويتم على ضوئها معرفة قدرات اللاعبين كل حسب مركزه باللعب ويتم </a:t>
            </a:r>
            <a:r>
              <a:rPr lang="ar-IQ" dirty="0" err="1"/>
              <a:t>ابعاد</a:t>
            </a:r>
            <a:r>
              <a:rPr lang="ar-IQ" dirty="0"/>
              <a:t> مجموعة من اللاعبين على هذا الأساس .</a:t>
            </a:r>
            <a:endParaRPr lang="en-US" dirty="0"/>
          </a:p>
          <a:p>
            <a:r>
              <a:rPr lang="ar-IQ" dirty="0"/>
              <a:t>المرحلة الرابعة/  يتم بهذه المرحلة من وقع عليهم الاختيار إكمال التدريبات التخصصية الدقيقة لكي يتم اختبارهم خططياً وذهنياً ونفسياً من خلال إشراكهم باختبارات خاصة وإشراكهم في مباريات تجريبية تكون متنوعة لمعرفة </a:t>
            </a:r>
            <a:r>
              <a:rPr lang="ar-IQ" dirty="0" err="1"/>
              <a:t>قابليات</a:t>
            </a:r>
            <a:r>
              <a:rPr lang="ar-IQ" dirty="0"/>
              <a:t> كل لاعب خططياً وذهنياً </a:t>
            </a:r>
            <a:endParaRPr lang="en-US" dirty="0"/>
          </a:p>
          <a:p>
            <a:r>
              <a:rPr lang="ar-IQ" dirty="0"/>
              <a:t>وتعتبر هذه المرحلة الأخيرة </a:t>
            </a:r>
            <a:r>
              <a:rPr lang="ar-IQ" dirty="0" err="1"/>
              <a:t>وبها</a:t>
            </a:r>
            <a:r>
              <a:rPr lang="ar-IQ" dirty="0"/>
              <a:t> يتم اختيار لاعبي الفريق للموسم الرياضي حسب خطوط اللعب ومراكزها .</a:t>
            </a:r>
            <a:endParaRPr lang="en-US" dirty="0"/>
          </a:p>
          <a:p>
            <a:endParaRPr lang="ar-IQ"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كيفية انتقاء اللاعبين :</a:t>
            </a:r>
            <a:r>
              <a:rPr lang="en-US" dirty="0" smtClean="0"/>
              <a:t/>
            </a:r>
            <a:br>
              <a:rPr lang="en-US" dirty="0" smtClean="0"/>
            </a:br>
            <a:endParaRPr lang="ar-IQ" dirty="0"/>
          </a:p>
        </p:txBody>
      </p:sp>
      <p:sp>
        <p:nvSpPr>
          <p:cNvPr id="3" name="عنصر نائب للمحتوى 2"/>
          <p:cNvSpPr>
            <a:spLocks noGrp="1"/>
          </p:cNvSpPr>
          <p:nvPr>
            <p:ph idx="1"/>
          </p:nvPr>
        </p:nvSpPr>
        <p:spPr/>
        <p:txBody>
          <a:bodyPr>
            <a:normAutofit fontScale="92500" lnSpcReduction="10000"/>
          </a:bodyPr>
          <a:lstStyle/>
          <a:p>
            <a:r>
              <a:rPr lang="ar-IQ" dirty="0" err="1" smtClean="0"/>
              <a:t>ان</a:t>
            </a:r>
            <a:r>
              <a:rPr lang="ar-IQ" dirty="0" smtClean="0"/>
              <a:t> </a:t>
            </a:r>
            <a:r>
              <a:rPr lang="ar-IQ" dirty="0"/>
              <a:t>انتقاء لاعبي كرة القدم يتم عن طريق مجموعة من الوسائل التي هي أكثر استخداماُ والتي سيمكن </a:t>
            </a:r>
            <a:r>
              <a:rPr lang="ar-IQ" dirty="0" err="1"/>
              <a:t>اجرائها</a:t>
            </a:r>
            <a:r>
              <a:rPr lang="ar-IQ" dirty="0"/>
              <a:t> باستخدام  والاختبارات والقياسات التالية :</a:t>
            </a:r>
            <a:endParaRPr lang="en-US" dirty="0"/>
          </a:p>
          <a:p>
            <a:r>
              <a:rPr lang="ar-IQ" dirty="0" err="1"/>
              <a:t>اولاً</a:t>
            </a:r>
            <a:r>
              <a:rPr lang="ar-IQ" dirty="0"/>
              <a:t> / الاختبارات والقياسات الصحية ( الوظيفية)</a:t>
            </a:r>
            <a:endParaRPr lang="en-US" dirty="0"/>
          </a:p>
          <a:p>
            <a:r>
              <a:rPr lang="ar-IQ" dirty="0"/>
              <a:t>وتشمل جميع القياسات الوظيفية التشريحية للجسم كقياس الجهاز الدوران والتنفسي والعضلي والعصبي والغدد ومكونات الدم التي تخضع لفحوص طبية وغيرها  .</a:t>
            </a:r>
            <a:endParaRPr lang="en-US" dirty="0"/>
          </a:p>
          <a:p>
            <a:r>
              <a:rPr lang="ar-IQ" dirty="0"/>
              <a:t>ثانياً / الاختبارات البدنية / وهي متنوعة وكثيرة ومنها العامة مثل ( اختبارات القوة والسرعة والمطاولة وغيرها ) ومنها الخاصة مثل اختبار (تحمل أداء وسرعة الأداء وغيرها ) .</a:t>
            </a:r>
            <a:endParaRPr lang="en-US" dirty="0"/>
          </a:p>
          <a:p>
            <a:endParaRPr lang="ar-IQ"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85000" lnSpcReduction="20000"/>
          </a:bodyPr>
          <a:lstStyle/>
          <a:p>
            <a:r>
              <a:rPr lang="ar-IQ" dirty="0"/>
              <a:t>ثالثاً / اختبارات </a:t>
            </a:r>
            <a:r>
              <a:rPr lang="ar-IQ" dirty="0" err="1"/>
              <a:t>مهارية</a:t>
            </a:r>
            <a:r>
              <a:rPr lang="ar-IQ" dirty="0"/>
              <a:t> (الفنية) / وهي اختبار لاعب بالأداء </a:t>
            </a:r>
            <a:r>
              <a:rPr lang="ar-IQ" dirty="0" err="1"/>
              <a:t>المهاري</a:t>
            </a:r>
            <a:r>
              <a:rPr lang="ar-IQ" dirty="0"/>
              <a:t> بكرة القدم وهي متنوعة وكثيرة مثل (اختبار المناولة على هدف مرسوم </a:t>
            </a:r>
            <a:r>
              <a:rPr lang="ar-IQ" dirty="0" err="1"/>
              <a:t>او</a:t>
            </a:r>
            <a:r>
              <a:rPr lang="ar-IQ" dirty="0"/>
              <a:t> اختبار الدحرجة بين الإعلام لمسافة معينة </a:t>
            </a:r>
            <a:r>
              <a:rPr lang="ar-IQ" dirty="0" err="1"/>
              <a:t>او</a:t>
            </a:r>
            <a:r>
              <a:rPr lang="ar-IQ" dirty="0"/>
              <a:t> اختبار </a:t>
            </a:r>
            <a:r>
              <a:rPr lang="ar-IQ" dirty="0" err="1"/>
              <a:t>التهديف</a:t>
            </a:r>
            <a:r>
              <a:rPr lang="ar-IQ" dirty="0"/>
              <a:t> نحو هدف مقسم </a:t>
            </a:r>
            <a:r>
              <a:rPr lang="ar-IQ" dirty="0" err="1"/>
              <a:t>او</a:t>
            </a:r>
            <a:r>
              <a:rPr lang="ar-IQ" dirty="0"/>
              <a:t> اختبار المراوغة بين </a:t>
            </a:r>
            <a:r>
              <a:rPr lang="ar-IQ" dirty="0" err="1"/>
              <a:t>الشواخص</a:t>
            </a:r>
            <a:r>
              <a:rPr lang="ar-IQ" dirty="0"/>
              <a:t> متقاربة </a:t>
            </a:r>
            <a:r>
              <a:rPr lang="ar-IQ" dirty="0" err="1"/>
              <a:t>او</a:t>
            </a:r>
            <a:r>
              <a:rPr lang="ar-IQ" dirty="0"/>
              <a:t> اختبار السيطرة بالكرة كالتنطيط </a:t>
            </a:r>
            <a:r>
              <a:rPr lang="ar-IQ" dirty="0" err="1"/>
              <a:t>بها</a:t>
            </a:r>
            <a:r>
              <a:rPr lang="ar-IQ" dirty="0"/>
              <a:t> بمربع معين وغيرها من الاختبارات)</a:t>
            </a:r>
            <a:endParaRPr lang="en-US" dirty="0"/>
          </a:p>
          <a:p>
            <a:r>
              <a:rPr lang="ar-IQ" dirty="0"/>
              <a:t>رابعاُ / الاختبارات النفسية والذهنية / هي تلك الاختبارات التي تتناول السمات والصفات النفسية مثل (الانفعال -العزم-التصور - الشخصية - القلق - الانتباه - الإدراك وغيرها ويمكن قياسها باستخدام وسائل وأجهزة خاصة </a:t>
            </a:r>
            <a:r>
              <a:rPr lang="ar-IQ" dirty="0" err="1"/>
              <a:t>كمنظومه</a:t>
            </a:r>
            <a:r>
              <a:rPr lang="ar-IQ" dirty="0"/>
              <a:t> </a:t>
            </a:r>
            <a:r>
              <a:rPr lang="ar-IQ" dirty="0" err="1"/>
              <a:t>فيينا</a:t>
            </a:r>
            <a:r>
              <a:rPr lang="ar-IQ" dirty="0"/>
              <a:t> </a:t>
            </a:r>
            <a:r>
              <a:rPr lang="ar-IQ" dirty="0" err="1"/>
              <a:t>او</a:t>
            </a:r>
            <a:r>
              <a:rPr lang="ar-IQ" dirty="0"/>
              <a:t> أجهزة </a:t>
            </a:r>
            <a:r>
              <a:rPr lang="ar-IQ" dirty="0" err="1"/>
              <a:t>اخرى</a:t>
            </a:r>
            <a:r>
              <a:rPr lang="ar-IQ" dirty="0"/>
              <a:t> </a:t>
            </a:r>
            <a:r>
              <a:rPr lang="ar-IQ" dirty="0" err="1"/>
              <a:t>او</a:t>
            </a:r>
            <a:r>
              <a:rPr lang="ar-IQ" dirty="0"/>
              <a:t> عن طريق الملاحظة المباشرة من قبل المدرب والكادر التدريبي (المعالج النفسي بالفريق) .كما يوجد هناك بعض الاختبارات التي تقيس القدرات الذهنية مباشرة كاختبار الإدراك بالمسافة للاعب بضرب الكرة نحو خط </a:t>
            </a:r>
            <a:r>
              <a:rPr lang="ar-IQ" dirty="0" err="1"/>
              <a:t>او</a:t>
            </a:r>
            <a:r>
              <a:rPr lang="ar-IQ" dirty="0"/>
              <a:t> هدف في الملعب .</a:t>
            </a:r>
            <a:endParaRPr lang="en-US" dirty="0"/>
          </a:p>
          <a:p>
            <a:endParaRPr lang="ar-IQ"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85000" lnSpcReduction="10000"/>
          </a:bodyPr>
          <a:lstStyle/>
          <a:p>
            <a:r>
              <a:rPr lang="ar-IQ" dirty="0"/>
              <a:t>خامساُ / اختبار اللعب / تعتبر هذه من أهم الاختبارات وهي الاختبار النهائي لتحديد لاعبي فريق كرة القدم كما هم مبين في المرحلة الرابعة  من مراحل الانتقاء كونها تعطي صورة متكاملة عن اللاعب لما يمتلكه من أداء خططي فضلاً عم القدرات البدنية </a:t>
            </a:r>
            <a:r>
              <a:rPr lang="ar-IQ" dirty="0" err="1"/>
              <a:t>والمهارية</a:t>
            </a:r>
            <a:r>
              <a:rPr lang="ar-IQ" dirty="0"/>
              <a:t> والوظيفية والنفسية وعليه فان كل اختبار لا يحتوي على اختبار اللعب هو اختبار ناقص ولا يظهر اللاعب على حقيقته وهو مدلول على الأداء الخططي للاعب وتصرفاته داخل الملعب ضمن المجموعة (الفريق) وتكون اختبارات اللعب  على عدة أنواع :</a:t>
            </a:r>
            <a:endParaRPr lang="en-US" dirty="0"/>
          </a:p>
          <a:p>
            <a:r>
              <a:rPr lang="ar-IQ" dirty="0"/>
              <a:t>1- اختبار اللعب ضد فريق اقل مستوى </a:t>
            </a:r>
            <a:endParaRPr lang="en-US" dirty="0"/>
          </a:p>
          <a:p>
            <a:r>
              <a:rPr lang="ar-IQ" dirty="0"/>
              <a:t>2- اختبار اللعب ضد فريق بنفس المستوى</a:t>
            </a:r>
            <a:endParaRPr lang="en-US" dirty="0"/>
          </a:p>
          <a:p>
            <a:r>
              <a:rPr lang="ar-IQ" dirty="0"/>
              <a:t>3- اختبار اللعب ضد فريق اعلي مستوى </a:t>
            </a:r>
            <a:endParaRPr lang="en-US" dirty="0"/>
          </a:p>
          <a:p>
            <a:endParaRPr lang="ar-IQ"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682</Words>
  <Application>Microsoft Office PowerPoint</Application>
  <PresentationFormat>عرض على الشاشة (3:4)‏</PresentationFormat>
  <Paragraphs>29</Paragraphs>
  <Slides>9</Slides>
  <Notes>0</Notes>
  <HiddenSlides>0</HiddenSlides>
  <MMClips>0</MMClips>
  <ScaleCrop>false</ScaleCrop>
  <HeadingPairs>
    <vt:vector size="4" baseType="variant">
      <vt:variant>
        <vt:lpstr>سمة</vt:lpstr>
      </vt:variant>
      <vt:variant>
        <vt:i4>1</vt:i4>
      </vt:variant>
      <vt:variant>
        <vt:lpstr>عناوين الشرائح</vt:lpstr>
      </vt:variant>
      <vt:variant>
        <vt:i4>9</vt:i4>
      </vt:variant>
    </vt:vector>
  </HeadingPairs>
  <TitlesOfParts>
    <vt:vector size="10" baseType="lpstr">
      <vt:lpstr>سمة Office</vt:lpstr>
      <vt:lpstr>الانتقاء في كرة القدم </vt:lpstr>
      <vt:lpstr>الانتقاء في كرة القدم  </vt:lpstr>
      <vt:lpstr>محددات الانتقاء</vt:lpstr>
      <vt:lpstr>مراحل الانتقاء لاعبي كرة القدم</vt:lpstr>
      <vt:lpstr>الشريحة 5</vt:lpstr>
      <vt:lpstr>الشريحة 6</vt:lpstr>
      <vt:lpstr>كيفية انتقاء اللاعبين : </vt:lpstr>
      <vt:lpstr>الشريحة 8</vt:lpstr>
      <vt:lpstr>الشريحة 9</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الانتقاء في كرة القدم </dc:title>
  <dc:creator>hp</dc:creator>
  <cp:lastModifiedBy>hp</cp:lastModifiedBy>
  <cp:revision>1</cp:revision>
  <dcterms:created xsi:type="dcterms:W3CDTF">2018-12-14T11:01:11Z</dcterms:created>
  <dcterms:modified xsi:type="dcterms:W3CDTF">2018-12-14T11:06:19Z</dcterms:modified>
</cp:coreProperties>
</file>